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7"/>
  </p:notesMasterIdLst>
  <p:sldIdLst>
    <p:sldId id="258"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1" r:id="rId23"/>
    <p:sldId id="280" r:id="rId24"/>
    <p:sldId id="283" r:id="rId25"/>
    <p:sldId id="282" r:id="rId26"/>
  </p:sldIdLst>
  <p:sldSz cx="9144000" cy="6858000" type="screen4x3"/>
  <p:notesSz cx="6858000" cy="9144000"/>
  <p:defaultTextStyle>
    <a:defPPr>
      <a:defRPr lang="en-GB"/>
    </a:defPPr>
    <a:lvl1pPr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1pPr>
    <a:lvl2pPr marL="4572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2pPr>
    <a:lvl3pPr marL="9144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3pPr>
    <a:lvl4pPr marL="13716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4pPr>
    <a:lvl5pPr marL="1828800" algn="l" rtl="0" eaLnBrk="0" fontAlgn="base" hangingPunct="0">
      <a:spcBef>
        <a:spcPct val="0"/>
      </a:spcBef>
      <a:spcAft>
        <a:spcPct val="0"/>
      </a:spcAft>
      <a:defRPr sz="2400" kern="1200">
        <a:solidFill>
          <a:schemeClr val="tx1"/>
        </a:solidFill>
        <a:latin typeface="Lucida Grande" pitchFamily="-128" charset="0"/>
        <a:ea typeface="Geneva" pitchFamily="-128" charset="-128"/>
        <a:cs typeface="+mn-cs"/>
      </a:defRPr>
    </a:lvl5pPr>
    <a:lvl6pPr marL="2286000" algn="l" defTabSz="914400" rtl="0" eaLnBrk="1" latinLnBrk="0" hangingPunct="1">
      <a:defRPr sz="2400" kern="1200">
        <a:solidFill>
          <a:schemeClr val="tx1"/>
        </a:solidFill>
        <a:latin typeface="Lucida Grande" pitchFamily="-128" charset="0"/>
        <a:ea typeface="Geneva" pitchFamily="-128" charset="-128"/>
        <a:cs typeface="+mn-cs"/>
      </a:defRPr>
    </a:lvl6pPr>
    <a:lvl7pPr marL="2743200" algn="l" defTabSz="914400" rtl="0" eaLnBrk="1" latinLnBrk="0" hangingPunct="1">
      <a:defRPr sz="2400" kern="1200">
        <a:solidFill>
          <a:schemeClr val="tx1"/>
        </a:solidFill>
        <a:latin typeface="Lucida Grande" pitchFamily="-128" charset="0"/>
        <a:ea typeface="Geneva" pitchFamily="-128" charset="-128"/>
        <a:cs typeface="+mn-cs"/>
      </a:defRPr>
    </a:lvl7pPr>
    <a:lvl8pPr marL="3200400" algn="l" defTabSz="914400" rtl="0" eaLnBrk="1" latinLnBrk="0" hangingPunct="1">
      <a:defRPr sz="2400" kern="1200">
        <a:solidFill>
          <a:schemeClr val="tx1"/>
        </a:solidFill>
        <a:latin typeface="Lucida Grande" pitchFamily="-128" charset="0"/>
        <a:ea typeface="Geneva" pitchFamily="-128" charset="-128"/>
        <a:cs typeface="+mn-cs"/>
      </a:defRPr>
    </a:lvl8pPr>
    <a:lvl9pPr marL="3657600" algn="l" defTabSz="914400" rtl="0" eaLnBrk="1" latinLnBrk="0" hangingPunct="1">
      <a:defRPr sz="2400" kern="1200">
        <a:solidFill>
          <a:schemeClr val="tx1"/>
        </a:solidFill>
        <a:latin typeface="Lucida Grande" pitchFamily="-128" charset="0"/>
        <a:ea typeface="Geneva" pitchFamily="-12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0" autoAdjust="0"/>
    <p:restoredTop sz="49500" autoAdjust="0"/>
  </p:normalViewPr>
  <p:slideViewPr>
    <p:cSldViewPr>
      <p:cViewPr>
        <p:scale>
          <a:sx n="90" d="100"/>
          <a:sy n="90" d="100"/>
        </p:scale>
        <p:origin x="-8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4AD6A-FED9-47E7-ABD4-623F4CF7EAB7}" type="datetimeFigureOut">
              <a:rPr lang="nl-NL" smtClean="0"/>
              <a:t>21/11/2016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E5F5D6-7F55-435D-A712-06BF14F2E515}" type="slidenum">
              <a:rPr lang="nl-NL" smtClean="0"/>
              <a:t>‹nr.›</a:t>
            </a:fld>
            <a:endParaRPr lang="nl-NL"/>
          </a:p>
        </p:txBody>
      </p:sp>
    </p:spTree>
    <p:extLst>
      <p:ext uri="{BB962C8B-B14F-4D97-AF65-F5344CB8AC3E}">
        <p14:creationId xmlns:p14="http://schemas.microsoft.com/office/powerpoint/2010/main" val="2259096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1</a:t>
            </a:fld>
            <a:endParaRPr lang="nl-NL"/>
          </a:p>
        </p:txBody>
      </p:sp>
    </p:spTree>
    <p:extLst>
      <p:ext uri="{BB962C8B-B14F-4D97-AF65-F5344CB8AC3E}">
        <p14:creationId xmlns:p14="http://schemas.microsoft.com/office/powerpoint/2010/main" val="136069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10</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11</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12</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13</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14</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15</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16</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17</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18</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19</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2</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20</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21</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22</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23</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24</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&gt;&gt; hoe </a:t>
            </a:r>
            <a:r>
              <a:rPr lang="nl-NL" dirty="0" err="1" smtClean="0"/>
              <a:t>responsive</a:t>
            </a:r>
            <a:r>
              <a:rPr lang="nl-NL" dirty="0" smtClean="0"/>
              <a:t> is jullie website? 60% van de mensen opent mail en sites op mobiel en tablet.</a:t>
            </a:r>
          </a:p>
          <a:p>
            <a:endParaRPr lang="nl-NL" dirty="0" smtClean="0"/>
          </a:p>
          <a:p>
            <a:r>
              <a:rPr lang="nl-NL" b="0" dirty="0" smtClean="0">
                <a:effectLst/>
              </a:rPr>
              <a:t>Hoeveel van de tijd die je online bent, besteed je op je smartphone? En hoeveel op je computer of tablet? Als je net zo bent als de meesten van ons, breng je zo’n 65% van je online tijd door op je smartphone.</a:t>
            </a:r>
            <a:endParaRPr lang="nl-NL" dirty="0" smtClean="0"/>
          </a:p>
          <a:p>
            <a:endParaRPr lang="nl-NL" dirty="0" smtClean="0"/>
          </a:p>
          <a:p>
            <a:r>
              <a:rPr lang="nl-NL" dirty="0" smtClean="0"/>
              <a:t>de gemiddelde Amerikaan inmiddels bijna </a:t>
            </a:r>
            <a:r>
              <a:rPr lang="nl-NL" dirty="0" err="1" smtClean="0"/>
              <a:t>tweederde</a:t>
            </a:r>
            <a:r>
              <a:rPr lang="nl-NL" dirty="0" smtClean="0"/>
              <a:t> van de tijd die hij of zij besteedt aan digitale media voor rekening van mobiel komt</a:t>
            </a:r>
          </a:p>
          <a:p>
            <a:endParaRPr lang="nl-NL" dirty="0" smtClean="0"/>
          </a:p>
          <a:p>
            <a:r>
              <a:rPr lang="nl-NL" b="0" dirty="0" smtClean="0">
                <a:effectLst/>
              </a:rPr>
              <a:t>Een website die niet </a:t>
            </a:r>
            <a:r>
              <a:rPr lang="nl-NL" b="0" dirty="0" err="1" smtClean="0">
                <a:effectLst/>
              </a:rPr>
              <a:t>responsive</a:t>
            </a:r>
            <a:r>
              <a:rPr lang="nl-NL" b="0" dirty="0" smtClean="0">
                <a:effectLst/>
              </a:rPr>
              <a:t> is, kan anno 2016 echt niet meer.</a:t>
            </a:r>
          </a:p>
          <a:p>
            <a:r>
              <a:rPr lang="nl-NL" b="0" dirty="0" smtClean="0">
                <a:effectLst/>
              </a:rPr>
              <a:t>Mensen haken direct</a:t>
            </a:r>
            <a:r>
              <a:rPr lang="nl-NL" b="0" baseline="0" dirty="0" smtClean="0">
                <a:effectLst/>
              </a:rPr>
              <a:t> af als je website niet grote letters heeft en mooi ingedeeld voor mobiel of tablet, dat doe je zelf nl ook.</a:t>
            </a:r>
          </a:p>
          <a:p>
            <a:endParaRPr lang="nl-NL" b="0" baseline="0" dirty="0" smtClean="0">
              <a:effectLst/>
            </a:endParaRPr>
          </a:p>
          <a:p>
            <a:r>
              <a:rPr lang="nl-NL" b="0" dirty="0" smtClean="0">
                <a:effectLst/>
              </a:rPr>
              <a:t>Het mobiele internet is inmiddels groter dan het desktop internet. En het groeit nog steeds keihard door. Een goede mobiele gebruikerservaring is daarom voor elke organisatie van levensbelang.</a:t>
            </a:r>
            <a:endParaRPr lang="nl-NL" b="0" baseline="0" dirty="0" smtClean="0">
              <a:effectLst/>
            </a:endParaRPr>
          </a:p>
          <a:p>
            <a:r>
              <a:rPr lang="nl-NL" dirty="0" smtClean="0"/>
              <a:t>het verkeer naar je website dat afkomstig is van sociale media is al voor meer dan 80% afkomstig van smartphones.</a:t>
            </a:r>
          </a:p>
          <a:p>
            <a:endParaRPr lang="nl-NL" dirty="0" smtClean="0"/>
          </a:p>
          <a:p>
            <a:r>
              <a:rPr lang="nl-NL" dirty="0" smtClean="0"/>
              <a:t>In de VS is al bijna 20% van de </a:t>
            </a:r>
            <a:r>
              <a:rPr lang="nl-NL" dirty="0" err="1" smtClean="0"/>
              <a:t>millennials</a:t>
            </a:r>
            <a:r>
              <a:rPr lang="nl-NL" dirty="0" smtClean="0"/>
              <a:t> ‘mobile </a:t>
            </a:r>
            <a:r>
              <a:rPr lang="nl-NL" dirty="0" err="1" smtClean="0"/>
              <a:t>only</a:t>
            </a:r>
            <a:r>
              <a:rPr lang="nl-NL" dirty="0" smtClean="0"/>
              <a:t>’. Dat wil zeggen dat van elke tien 18-34 jarigen in de Verenigde Staten er twee uitsluitend met hun smartphone online gaan. Zij gebruiken hun smartphone dus voor al hun digitale zaken.</a:t>
            </a:r>
          </a:p>
          <a:p>
            <a:endParaRPr lang="nl-NL" baseline="0" dirty="0" smtClean="0"/>
          </a:p>
          <a:p>
            <a:pPr marL="171450" indent="-171450">
              <a:buFont typeface="Arial" charset="0"/>
              <a:buChar char="•"/>
            </a:pPr>
            <a:r>
              <a:rPr lang="nl-NL" baseline="0" dirty="0" smtClean="0"/>
              <a:t>Lees artikelen over trend voor 2017 om te zien hoe mensen graag een website zien, als je je doelgroep wil vergroten</a:t>
            </a:r>
          </a:p>
          <a:p>
            <a:pPr marL="0" indent="0">
              <a:buFont typeface="Arial" charset="0"/>
              <a:buNone/>
            </a:pPr>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25</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Tx/>
              <a:buChar char="-"/>
            </a:pPr>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3</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4</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5</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6</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7</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smtClean="0"/>
          </a:p>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8</a:t>
            </a:fld>
            <a:endParaRPr lang="nl-NL"/>
          </a:p>
        </p:txBody>
      </p:sp>
    </p:spTree>
    <p:extLst>
      <p:ext uri="{BB962C8B-B14F-4D97-AF65-F5344CB8AC3E}">
        <p14:creationId xmlns:p14="http://schemas.microsoft.com/office/powerpoint/2010/main" val="1190513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7E5F5D6-7F55-435D-A712-06BF14F2E515}" type="slidenum">
              <a:rPr lang="nl-NL" smtClean="0"/>
              <a:t>9</a:t>
            </a:fld>
            <a:endParaRPr lang="nl-NL"/>
          </a:p>
        </p:txBody>
      </p:sp>
    </p:spTree>
    <p:extLst>
      <p:ext uri="{BB962C8B-B14F-4D97-AF65-F5344CB8AC3E}">
        <p14:creationId xmlns:p14="http://schemas.microsoft.com/office/powerpoint/2010/main" val="1190513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9E2CC259-09A9-4D9D-B3ED-B241EC28E313}" type="datetime1">
              <a:rPr lang="nl-NL" smtClean="0"/>
              <a:t>21/11/2016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B2304C7-1F6F-407A-9A44-28CD308232B9}" type="slidenum">
              <a:rPr lang="en-GB" smtClean="0"/>
              <a:pPr/>
              <a:t>‹nr.›</a:t>
            </a:fld>
            <a:endParaRPr lang="en-GB"/>
          </a:p>
        </p:txBody>
      </p:sp>
    </p:spTree>
    <p:extLst>
      <p:ext uri="{BB962C8B-B14F-4D97-AF65-F5344CB8AC3E}">
        <p14:creationId xmlns:p14="http://schemas.microsoft.com/office/powerpoint/2010/main" val="297124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372ABF2B-FC22-41EE-85E9-87F56A4F6100}" type="datetime1">
              <a:rPr lang="nl-NL" smtClean="0"/>
              <a:t>21/11/2016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ED8412-CC8D-4229-B9C9-1D864596FB9E}" type="slidenum">
              <a:rPr lang="en-GB" smtClean="0"/>
              <a:pPr/>
              <a:t>‹nr.›</a:t>
            </a:fld>
            <a:endParaRPr lang="en-GB" sz="1400" b="0">
              <a:latin typeface="Lucida Grande" pitchFamily="-128" charset="0"/>
            </a:endParaRPr>
          </a:p>
        </p:txBody>
      </p:sp>
    </p:spTree>
    <p:extLst>
      <p:ext uri="{BB962C8B-B14F-4D97-AF65-F5344CB8AC3E}">
        <p14:creationId xmlns:p14="http://schemas.microsoft.com/office/powerpoint/2010/main" val="42803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62CC2F43-5069-4C5C-B642-FC25A1BA13C2}" type="datetime1">
              <a:rPr lang="nl-NL" smtClean="0"/>
              <a:t>21/11/2016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4346534A-58D2-451F-81A4-6A46B8260399}" type="slidenum">
              <a:rPr lang="en-GB" smtClean="0"/>
              <a:pPr/>
              <a:t>‹nr.›</a:t>
            </a:fld>
            <a:endParaRPr lang="en-GB" sz="1400" b="0">
              <a:latin typeface="Lucida Grande" pitchFamily="-128" charset="0"/>
            </a:endParaRPr>
          </a:p>
        </p:txBody>
      </p:sp>
    </p:spTree>
    <p:extLst>
      <p:ext uri="{BB962C8B-B14F-4D97-AF65-F5344CB8AC3E}">
        <p14:creationId xmlns:p14="http://schemas.microsoft.com/office/powerpoint/2010/main" val="371437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CD385057-460A-4706-8AFD-D600FF417A86}" type="datetime1">
              <a:rPr lang="nl-NL" smtClean="0"/>
              <a:t>21/11/2016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7586D80-183F-4CD0-ACE1-9F5E20BE4649}" type="slidenum">
              <a:rPr lang="en-GB" smtClean="0"/>
              <a:pPr/>
              <a:t>‹nr.›</a:t>
            </a:fld>
            <a:endParaRPr lang="en-GB" sz="1400" b="0">
              <a:latin typeface="Lucida Grande" pitchFamily="-128" charset="0"/>
            </a:endParaRPr>
          </a:p>
        </p:txBody>
      </p:sp>
    </p:spTree>
    <p:extLst>
      <p:ext uri="{BB962C8B-B14F-4D97-AF65-F5344CB8AC3E}">
        <p14:creationId xmlns:p14="http://schemas.microsoft.com/office/powerpoint/2010/main" val="1580989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74338C59-465A-45CC-A36B-89D3D7C7FB2D}" type="datetime1">
              <a:rPr lang="nl-NL" smtClean="0"/>
              <a:t>21/11/2016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6523A631-9F45-416E-8ED6-4650F31C0C24}" type="slidenum">
              <a:rPr lang="en-GB" smtClean="0"/>
              <a:pPr/>
              <a:t>‹nr.›</a:t>
            </a:fld>
            <a:endParaRPr lang="en-GB" sz="1400" b="0">
              <a:latin typeface="Lucida Grande" pitchFamily="-128" charset="0"/>
            </a:endParaRPr>
          </a:p>
        </p:txBody>
      </p:sp>
    </p:spTree>
    <p:extLst>
      <p:ext uri="{BB962C8B-B14F-4D97-AF65-F5344CB8AC3E}">
        <p14:creationId xmlns:p14="http://schemas.microsoft.com/office/powerpoint/2010/main" val="333280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B8CA7DAE-3A54-4031-8A34-3DF04C8CC7D5}" type="datetime1">
              <a:rPr lang="nl-NL" smtClean="0"/>
              <a:t>21/11/2016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A9C5C8B-F487-4B56-8A81-07B2E4AB8B34}" type="slidenum">
              <a:rPr lang="en-GB" smtClean="0"/>
              <a:pPr/>
              <a:t>‹nr.›</a:t>
            </a:fld>
            <a:endParaRPr lang="en-GB" sz="1400" b="0">
              <a:latin typeface="Lucida Grande" pitchFamily="-128" charset="0"/>
            </a:endParaRPr>
          </a:p>
        </p:txBody>
      </p:sp>
    </p:spTree>
    <p:extLst>
      <p:ext uri="{BB962C8B-B14F-4D97-AF65-F5344CB8AC3E}">
        <p14:creationId xmlns:p14="http://schemas.microsoft.com/office/powerpoint/2010/main" val="4107531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3A4F0082-DAEF-4B32-B508-DD20DA40326D}" type="datetime1">
              <a:rPr lang="nl-NL" smtClean="0"/>
              <a:t>21/11/2016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AAE6A0E-FB85-4ABF-AAEA-D9BC131F1A41}" type="slidenum">
              <a:rPr lang="en-GB" smtClean="0"/>
              <a:pPr/>
              <a:t>‹nr.›</a:t>
            </a:fld>
            <a:endParaRPr lang="en-GB" sz="1400" b="0">
              <a:latin typeface="Lucida Grande" pitchFamily="-128" charset="0"/>
            </a:endParaRPr>
          </a:p>
        </p:txBody>
      </p:sp>
    </p:spTree>
    <p:extLst>
      <p:ext uri="{BB962C8B-B14F-4D97-AF65-F5344CB8AC3E}">
        <p14:creationId xmlns:p14="http://schemas.microsoft.com/office/powerpoint/2010/main" val="1457207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525DC24C-4F15-48C1-9577-BC2112744627}" type="datetime1">
              <a:rPr lang="nl-NL" smtClean="0"/>
              <a:t>21/11/2016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106706F-1190-4836-81E9-3CE76B8BDE40}" type="slidenum">
              <a:rPr lang="en-GB" smtClean="0"/>
              <a:pPr/>
              <a:t>‹nr.›</a:t>
            </a:fld>
            <a:endParaRPr lang="en-GB" sz="1400" b="0">
              <a:latin typeface="Lucida Grande" pitchFamily="-128" charset="0"/>
            </a:endParaRPr>
          </a:p>
        </p:txBody>
      </p:sp>
    </p:spTree>
    <p:extLst>
      <p:ext uri="{BB962C8B-B14F-4D97-AF65-F5344CB8AC3E}">
        <p14:creationId xmlns:p14="http://schemas.microsoft.com/office/powerpoint/2010/main" val="3707488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46AB0FA-36C6-4017-81BE-2F94B6846B57}" type="datetime1">
              <a:rPr lang="nl-NL" smtClean="0"/>
              <a:t>21/11/2016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5EFFBB36-E6F6-4C06-AA5E-B35A5F0CF22D}" type="slidenum">
              <a:rPr lang="en-GB" smtClean="0"/>
              <a:pPr/>
              <a:t>‹nr.›</a:t>
            </a:fld>
            <a:endParaRPr lang="en-GB" sz="1400" b="0">
              <a:latin typeface="Lucida Grande" pitchFamily="-128" charset="0"/>
            </a:endParaRPr>
          </a:p>
        </p:txBody>
      </p:sp>
    </p:spTree>
    <p:extLst>
      <p:ext uri="{BB962C8B-B14F-4D97-AF65-F5344CB8AC3E}">
        <p14:creationId xmlns:p14="http://schemas.microsoft.com/office/powerpoint/2010/main" val="2999016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EB406AB-3513-4CF7-BCDB-A0A593785E1B}" type="datetime1">
              <a:rPr lang="nl-NL" smtClean="0"/>
              <a:t>21/11/2016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32ABC3E-9D06-4CD0-8988-5F6F7DA19172}" type="slidenum">
              <a:rPr lang="en-GB" smtClean="0"/>
              <a:pPr/>
              <a:t>‹nr.›</a:t>
            </a:fld>
            <a:endParaRPr lang="en-GB" sz="1400" b="0">
              <a:latin typeface="Lucida Grande" pitchFamily="-128" charset="0"/>
            </a:endParaRPr>
          </a:p>
        </p:txBody>
      </p:sp>
    </p:spTree>
    <p:extLst>
      <p:ext uri="{BB962C8B-B14F-4D97-AF65-F5344CB8AC3E}">
        <p14:creationId xmlns:p14="http://schemas.microsoft.com/office/powerpoint/2010/main" val="603381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CFBD9D4-8B69-45CC-8580-AE8B28A8C004}" type="datetime1">
              <a:rPr lang="nl-NL" smtClean="0"/>
              <a:t>21/11/2016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59AC0CE-1848-44D3-B496-CF60D022BF74}" type="slidenum">
              <a:rPr lang="en-GB" smtClean="0"/>
              <a:pPr/>
              <a:t>‹nr.›</a:t>
            </a:fld>
            <a:endParaRPr lang="en-GB" sz="1400" b="0">
              <a:latin typeface="Lucida Grande" pitchFamily="-128" charset="0"/>
            </a:endParaRPr>
          </a:p>
        </p:txBody>
      </p:sp>
    </p:spTree>
    <p:extLst>
      <p:ext uri="{BB962C8B-B14F-4D97-AF65-F5344CB8AC3E}">
        <p14:creationId xmlns:p14="http://schemas.microsoft.com/office/powerpoint/2010/main" val="1353931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9A616-EF1C-4F98-B63C-D5DB111B0092}" type="datetime1">
              <a:rPr lang="nl-NL" smtClean="0"/>
              <a:t>21/11/2016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E07EA-CE3E-4D6F-B027-071F81DDC001}" type="slidenum">
              <a:rPr lang="en-GB" smtClean="0"/>
              <a:pPr/>
              <a:t>‹nr.›</a:t>
            </a:fld>
            <a:endParaRPr lang="en-GB" sz="1400" b="0">
              <a:latin typeface="Lucida Grande" pitchFamily="-128" charset="0"/>
            </a:endParaRPr>
          </a:p>
        </p:txBody>
      </p:sp>
    </p:spTree>
    <p:extLst>
      <p:ext uri="{BB962C8B-B14F-4D97-AF65-F5344CB8AC3E}">
        <p14:creationId xmlns:p14="http://schemas.microsoft.com/office/powerpoint/2010/main" val="12923378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422378"/>
            <a:ext cx="3760936" cy="559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0114" name="Rectangle 2"/>
          <p:cNvSpPr>
            <a:spLocks noGrp="1" noChangeArrowheads="1"/>
          </p:cNvSpPr>
          <p:nvPr>
            <p:ph type="ctrTitle"/>
          </p:nvPr>
        </p:nvSpPr>
        <p:spPr/>
        <p:txBody>
          <a:bodyPr>
            <a:normAutofit fontScale="90000"/>
          </a:bodyPr>
          <a:lstStyle/>
          <a:p>
            <a:r>
              <a:rPr lang="nl-NL" dirty="0" smtClean="0"/>
              <a:t>De Amnesty </a:t>
            </a:r>
            <a:r>
              <a:rPr lang="nl-NL" dirty="0"/>
              <a:t>website</a:t>
            </a:r>
            <a:br>
              <a:rPr lang="nl-NL" dirty="0"/>
            </a:br>
            <a:r>
              <a:rPr lang="nl-NL" sz="3100" dirty="0"/>
              <a:t>Presentatie </a:t>
            </a:r>
            <a:r>
              <a:rPr lang="nl-NL" sz="3100" dirty="0" err="1"/>
              <a:t>Webmasterdag</a:t>
            </a:r>
            <a:r>
              <a:rPr lang="nl-NL" sz="3100" dirty="0"/>
              <a:t> </a:t>
            </a:r>
            <a:r>
              <a:rPr lang="nl-NL" sz="3100" dirty="0" smtClean="0"/>
              <a:t> </a:t>
            </a:r>
            <a:r>
              <a:rPr lang="nl-NL" dirty="0"/>
              <a:t/>
            </a:r>
            <a:br>
              <a:rPr lang="nl-NL" dirty="0"/>
            </a:br>
            <a:endParaRPr lang="nl-NL" dirty="0"/>
          </a:p>
        </p:txBody>
      </p:sp>
      <p:sp>
        <p:nvSpPr>
          <p:cNvPr id="90115" name="Rectangle 3"/>
          <p:cNvSpPr>
            <a:spLocks noGrp="1" noChangeArrowheads="1"/>
          </p:cNvSpPr>
          <p:nvPr>
            <p:ph type="subTitle" idx="1"/>
          </p:nvPr>
        </p:nvSpPr>
        <p:spPr/>
        <p:txBody>
          <a:bodyPr>
            <a:normAutofit/>
          </a:bodyPr>
          <a:lstStyle/>
          <a:p>
            <a:r>
              <a:rPr lang="nl-NL" sz="2400" dirty="0" err="1" smtClean="0">
                <a:solidFill>
                  <a:schemeClr val="tx1"/>
                </a:solidFill>
              </a:rPr>
              <a:t>Prasand</a:t>
            </a:r>
            <a:r>
              <a:rPr lang="nl-NL" sz="2400" dirty="0" smtClean="0">
                <a:solidFill>
                  <a:schemeClr val="tx1"/>
                </a:solidFill>
              </a:rPr>
              <a:t> </a:t>
            </a:r>
            <a:r>
              <a:rPr lang="nl-NL" sz="2400" dirty="0" err="1" smtClean="0">
                <a:solidFill>
                  <a:schemeClr val="tx1"/>
                </a:solidFill>
              </a:rPr>
              <a:t>Baidjnath</a:t>
            </a:r>
            <a:r>
              <a:rPr lang="nl-NL" sz="2400" dirty="0" smtClean="0">
                <a:solidFill>
                  <a:schemeClr val="tx1"/>
                </a:solidFill>
              </a:rPr>
              <a:t> </a:t>
            </a:r>
            <a:r>
              <a:rPr lang="nl-NL" sz="2400" dirty="0" err="1" smtClean="0">
                <a:solidFill>
                  <a:schemeClr val="tx1"/>
                </a:solidFill>
              </a:rPr>
              <a:t>Misier</a:t>
            </a:r>
            <a:endParaRPr lang="nl-NL" sz="2400" dirty="0" smtClean="0">
              <a:solidFill>
                <a:schemeClr val="tx1"/>
              </a:solidFill>
            </a:endParaRPr>
          </a:p>
          <a:p>
            <a:r>
              <a:rPr lang="nl-NL" sz="2000" dirty="0" err="1" smtClean="0">
                <a:solidFill>
                  <a:schemeClr val="tx1"/>
                </a:solidFill>
              </a:rPr>
              <a:t>Webspecialist</a:t>
            </a:r>
            <a:r>
              <a:rPr lang="nl-NL" sz="2000" dirty="0" smtClean="0">
                <a:solidFill>
                  <a:schemeClr val="tx1"/>
                </a:solidFill>
              </a:rPr>
              <a:t>, Amnesty International Nederland</a:t>
            </a:r>
          </a:p>
          <a:p>
            <a:endParaRPr lang="nl-NL" sz="2000" dirty="0"/>
          </a:p>
        </p:txBody>
      </p:sp>
      <p:sp>
        <p:nvSpPr>
          <p:cNvPr id="5" name="Tijdelijke aanduiding voor voettekst 5"/>
          <p:cNvSpPr>
            <a:spLocks noGrp="1"/>
          </p:cNvSpPr>
          <p:nvPr>
            <p:ph type="ftr" sz="quarter" idx="11"/>
          </p:nvPr>
        </p:nvSpPr>
        <p:spPr>
          <a:xfrm>
            <a:off x="0" y="6237288"/>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6250012"/>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90891" y="169152"/>
            <a:ext cx="1143262" cy="461665"/>
          </a:xfrm>
          <a:prstGeom prst="rect">
            <a:avLst/>
          </a:prstGeom>
          <a:noFill/>
        </p:spPr>
        <p:txBody>
          <a:bodyPr wrap="none" rtlCol="0">
            <a:spAutoFit/>
          </a:bodyPr>
          <a:lstStyle/>
          <a:p>
            <a:r>
              <a:rPr lang="nl-NL" dirty="0" smtClean="0"/>
              <a:t>2000 - </a:t>
            </a:r>
            <a:endParaRPr lang="nl-NL" dirty="0"/>
          </a:p>
        </p:txBody>
      </p:sp>
      <p:pic>
        <p:nvPicPr>
          <p:cNvPr id="9218" name="Picture 2" descr="Z:\amnesty\amnesty_website_2000_2_juni.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2" y="980728"/>
            <a:ext cx="674206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967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0" y="0"/>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2724"/>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81421"/>
            <a:ext cx="2582758" cy="461665"/>
          </a:xfrm>
          <a:prstGeom prst="rect">
            <a:avLst/>
          </a:prstGeom>
          <a:noFill/>
        </p:spPr>
        <p:txBody>
          <a:bodyPr wrap="none" rtlCol="0">
            <a:spAutoFit/>
          </a:bodyPr>
          <a:lstStyle/>
          <a:p>
            <a:r>
              <a:rPr lang="nl-NL" dirty="0" smtClean="0"/>
              <a:t>2000 – december</a:t>
            </a:r>
            <a:endParaRPr lang="nl-NL" dirty="0"/>
          </a:p>
        </p:txBody>
      </p:sp>
      <p:pic>
        <p:nvPicPr>
          <p:cNvPr id="10242" name="Picture 2" descr="Z:\amnesty\amnesty_website_2000_3_decemb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3" y="930976"/>
            <a:ext cx="7247509"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5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242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92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5340"/>
            <a:ext cx="870751" cy="461665"/>
          </a:xfrm>
          <a:prstGeom prst="rect">
            <a:avLst/>
          </a:prstGeom>
          <a:noFill/>
        </p:spPr>
        <p:txBody>
          <a:bodyPr wrap="none" rtlCol="0">
            <a:spAutoFit/>
          </a:bodyPr>
          <a:lstStyle/>
          <a:p>
            <a:r>
              <a:rPr lang="nl-NL" dirty="0" smtClean="0"/>
              <a:t>2000</a:t>
            </a:r>
            <a:endParaRPr lang="nl-NL" dirty="0"/>
          </a:p>
        </p:txBody>
      </p:sp>
      <p:pic>
        <p:nvPicPr>
          <p:cNvPr id="11266" name="Picture 2" descr="Z:\amnesty\amnesty_website_2000_4_decemb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3" y="947083"/>
            <a:ext cx="7743090"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054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242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92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5340"/>
            <a:ext cx="955711" cy="461665"/>
          </a:xfrm>
          <a:prstGeom prst="rect">
            <a:avLst/>
          </a:prstGeom>
          <a:noFill/>
        </p:spPr>
        <p:txBody>
          <a:bodyPr wrap="none" rtlCol="0">
            <a:spAutoFit/>
          </a:bodyPr>
          <a:lstStyle/>
          <a:p>
            <a:r>
              <a:rPr lang="nl-NL" dirty="0" smtClean="0"/>
              <a:t>2000 </a:t>
            </a:r>
            <a:endParaRPr lang="nl-NL" dirty="0"/>
          </a:p>
        </p:txBody>
      </p:sp>
      <p:pic>
        <p:nvPicPr>
          <p:cNvPr id="12290" name="Picture 2" descr="Z:\amnesty\amnesty_website_2002_1_snelmenu.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3" y="980728"/>
            <a:ext cx="7550393"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137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242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92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5340"/>
            <a:ext cx="1212191" cy="461665"/>
          </a:xfrm>
          <a:prstGeom prst="rect">
            <a:avLst/>
          </a:prstGeom>
          <a:noFill/>
        </p:spPr>
        <p:txBody>
          <a:bodyPr wrap="none" rtlCol="0">
            <a:spAutoFit/>
          </a:bodyPr>
          <a:lstStyle/>
          <a:p>
            <a:r>
              <a:rPr lang="nl-NL" dirty="0" smtClean="0"/>
              <a:t>2006 – </a:t>
            </a:r>
            <a:endParaRPr lang="nl-NL" dirty="0"/>
          </a:p>
        </p:txBody>
      </p:sp>
      <p:pic>
        <p:nvPicPr>
          <p:cNvPr id="13314" name="Picture 2" descr="Z:\amnesty\amnesty_website_2006_1_tweede helf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3" y="921296"/>
            <a:ext cx="4919453"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9363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242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92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5340"/>
            <a:ext cx="2651688" cy="461665"/>
          </a:xfrm>
          <a:prstGeom prst="rect">
            <a:avLst/>
          </a:prstGeom>
          <a:noFill/>
        </p:spPr>
        <p:txBody>
          <a:bodyPr wrap="none" rtlCol="0">
            <a:spAutoFit/>
          </a:bodyPr>
          <a:lstStyle/>
          <a:p>
            <a:r>
              <a:rPr lang="nl-NL" dirty="0" smtClean="0"/>
              <a:t>2006 – in de regio</a:t>
            </a:r>
            <a:endParaRPr lang="nl-NL" dirty="0"/>
          </a:p>
        </p:txBody>
      </p:sp>
      <p:pic>
        <p:nvPicPr>
          <p:cNvPr id="14338" name="Picture 2" descr="Z:\amnesty\amnesty_website_2006_2_in de regi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3" y="939263"/>
            <a:ext cx="4832471"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091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242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92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5340"/>
            <a:ext cx="5661743" cy="461665"/>
          </a:xfrm>
          <a:prstGeom prst="rect">
            <a:avLst/>
          </a:prstGeom>
          <a:noFill/>
        </p:spPr>
        <p:txBody>
          <a:bodyPr wrap="none" rtlCol="0">
            <a:spAutoFit/>
          </a:bodyPr>
          <a:lstStyle/>
          <a:p>
            <a:r>
              <a:rPr lang="nl-NL" dirty="0" smtClean="0"/>
              <a:t>2011 – de huidige website is gelanceerd</a:t>
            </a:r>
            <a:endParaRPr lang="nl-NL" dirty="0"/>
          </a:p>
        </p:txBody>
      </p:sp>
      <p:pic>
        <p:nvPicPr>
          <p:cNvPr id="15362" name="Picture 2" descr="Z:\amnesty\amnesty_website_2011_huidige website gelanceer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2" y="1025202"/>
            <a:ext cx="7467611"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4587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242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92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5340"/>
            <a:ext cx="5311519" cy="461665"/>
          </a:xfrm>
          <a:prstGeom prst="rect">
            <a:avLst/>
          </a:prstGeom>
          <a:noFill/>
        </p:spPr>
        <p:txBody>
          <a:bodyPr wrap="none" rtlCol="0">
            <a:spAutoFit/>
          </a:bodyPr>
          <a:lstStyle/>
          <a:p>
            <a:r>
              <a:rPr lang="nl-NL" dirty="0" smtClean="0"/>
              <a:t>2011 – Kom in actie en regiopagina’s </a:t>
            </a:r>
            <a:endParaRPr lang="nl-NL" dirty="0"/>
          </a:p>
        </p:txBody>
      </p:sp>
      <p:pic>
        <p:nvPicPr>
          <p:cNvPr id="16386" name="Picture 2" descr="Z:\amnesty\amnesty_website_2011_2_in deregi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3" y="1053296"/>
            <a:ext cx="6504167"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9548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242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92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5340"/>
            <a:ext cx="3139449" cy="461665"/>
          </a:xfrm>
          <a:prstGeom prst="rect">
            <a:avLst/>
          </a:prstGeom>
          <a:noFill/>
        </p:spPr>
        <p:txBody>
          <a:bodyPr wrap="none" rtlCol="0">
            <a:spAutoFit/>
          </a:bodyPr>
          <a:lstStyle/>
          <a:p>
            <a:r>
              <a:rPr lang="nl-NL" dirty="0" smtClean="0"/>
              <a:t>2011 – Regiopagina’s</a:t>
            </a:r>
            <a:endParaRPr lang="nl-NL" dirty="0"/>
          </a:p>
        </p:txBody>
      </p:sp>
      <p:pic>
        <p:nvPicPr>
          <p:cNvPr id="17410" name="Picture 2" descr="Z:\amnesty\amnesty_website_2011_3_lokale groepe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265" y="1052736"/>
            <a:ext cx="5739837"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3755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242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92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5340"/>
            <a:ext cx="2480166" cy="461665"/>
          </a:xfrm>
          <a:prstGeom prst="rect">
            <a:avLst/>
          </a:prstGeom>
          <a:noFill/>
        </p:spPr>
        <p:txBody>
          <a:bodyPr wrap="none" rtlCol="0">
            <a:spAutoFit/>
          </a:bodyPr>
          <a:lstStyle/>
          <a:p>
            <a:r>
              <a:rPr lang="nl-NL" dirty="0" smtClean="0"/>
              <a:t>2015 – </a:t>
            </a:r>
            <a:r>
              <a:rPr lang="nl-NL" dirty="0" err="1" smtClean="0"/>
              <a:t>redesign</a:t>
            </a:r>
            <a:r>
              <a:rPr lang="nl-NL" dirty="0" smtClean="0"/>
              <a:t> </a:t>
            </a:r>
            <a:endParaRPr lang="nl-NL" dirty="0"/>
          </a:p>
        </p:txBody>
      </p:sp>
      <p:pic>
        <p:nvPicPr>
          <p:cNvPr id="18434" name="Picture 2" descr="Z:\amnesty\amnesty_website_2015_redo home_carrousel en cookiewarnin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3" y="1052736"/>
            <a:ext cx="5969932"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709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0" y="-24"/>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7356"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Z:\amnesty\amnesty_website_1997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1" y="980728"/>
            <a:ext cx="6528941" cy="5040000"/>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p:cNvSpPr txBox="1"/>
          <p:nvPr/>
        </p:nvSpPr>
        <p:spPr>
          <a:xfrm>
            <a:off x="251521" y="169152"/>
            <a:ext cx="3210366" cy="461665"/>
          </a:xfrm>
          <a:prstGeom prst="rect">
            <a:avLst/>
          </a:prstGeom>
          <a:noFill/>
        </p:spPr>
        <p:txBody>
          <a:bodyPr wrap="none" rtlCol="0">
            <a:spAutoFit/>
          </a:bodyPr>
          <a:lstStyle/>
          <a:p>
            <a:r>
              <a:rPr lang="nl-NL" dirty="0" smtClean="0"/>
              <a:t>1997 – We zijn online!</a:t>
            </a:r>
            <a:endParaRPr lang="nl-NL" dirty="0"/>
          </a:p>
        </p:txBody>
      </p:sp>
    </p:spTree>
    <p:extLst>
      <p:ext uri="{BB962C8B-B14F-4D97-AF65-F5344CB8AC3E}">
        <p14:creationId xmlns:p14="http://schemas.microsoft.com/office/powerpoint/2010/main" val="2756163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242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92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5340"/>
            <a:ext cx="2651688" cy="461665"/>
          </a:xfrm>
          <a:prstGeom prst="rect">
            <a:avLst/>
          </a:prstGeom>
          <a:noFill/>
        </p:spPr>
        <p:txBody>
          <a:bodyPr wrap="none" rtlCol="0">
            <a:spAutoFit/>
          </a:bodyPr>
          <a:lstStyle/>
          <a:p>
            <a:r>
              <a:rPr lang="nl-NL" dirty="0" smtClean="0"/>
              <a:t>2015 – in de regio</a:t>
            </a:r>
            <a:endParaRPr lang="nl-NL" dirty="0"/>
          </a:p>
        </p:txBody>
      </p:sp>
      <p:pic>
        <p:nvPicPr>
          <p:cNvPr id="19458" name="Picture 2" descr="Z:\amnesty\amnesty_website_2015_lokalegroepen weg van Regiopagina en op google map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3" y="980728"/>
            <a:ext cx="6051428"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5513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242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92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5340"/>
            <a:ext cx="3062057" cy="461665"/>
          </a:xfrm>
          <a:prstGeom prst="rect">
            <a:avLst/>
          </a:prstGeom>
          <a:noFill/>
        </p:spPr>
        <p:txBody>
          <a:bodyPr wrap="none" rtlCol="0">
            <a:spAutoFit/>
          </a:bodyPr>
          <a:lstStyle/>
          <a:p>
            <a:r>
              <a:rPr lang="nl-NL" dirty="0" smtClean="0"/>
              <a:t>2015 – google </a:t>
            </a:r>
            <a:r>
              <a:rPr lang="nl-NL" dirty="0" err="1" smtClean="0"/>
              <a:t>maps</a:t>
            </a:r>
            <a:r>
              <a:rPr lang="nl-NL" dirty="0" smtClean="0"/>
              <a:t> </a:t>
            </a:r>
            <a:endParaRPr lang="nl-NL" dirty="0"/>
          </a:p>
        </p:txBody>
      </p:sp>
      <p:pic>
        <p:nvPicPr>
          <p:cNvPr id="20482" name="Picture 2" descr="Z:\amnesty\amnesty_website_2015_lokalegroepen  op google maps_voorbeeld GEEL met websit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3" y="1052736"/>
            <a:ext cx="7914476"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8417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242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92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5340"/>
            <a:ext cx="955711" cy="461665"/>
          </a:xfrm>
          <a:prstGeom prst="rect">
            <a:avLst/>
          </a:prstGeom>
          <a:noFill/>
        </p:spPr>
        <p:txBody>
          <a:bodyPr wrap="none" rtlCol="0">
            <a:spAutoFit/>
          </a:bodyPr>
          <a:lstStyle/>
          <a:p>
            <a:r>
              <a:rPr lang="nl-NL" dirty="0" smtClean="0"/>
              <a:t>2017 </a:t>
            </a:r>
            <a:endParaRPr lang="nl-NL" dirty="0"/>
          </a:p>
        </p:txBody>
      </p:sp>
      <p:sp>
        <p:nvSpPr>
          <p:cNvPr id="2" name="Tekstvak 1"/>
          <p:cNvSpPr txBox="1"/>
          <p:nvPr/>
        </p:nvSpPr>
        <p:spPr>
          <a:xfrm>
            <a:off x="278203" y="692696"/>
            <a:ext cx="4312399" cy="461665"/>
          </a:xfrm>
          <a:prstGeom prst="rect">
            <a:avLst/>
          </a:prstGeom>
          <a:noFill/>
        </p:spPr>
        <p:txBody>
          <a:bodyPr wrap="none" rtlCol="0">
            <a:spAutoFit/>
          </a:bodyPr>
          <a:lstStyle/>
          <a:p>
            <a:r>
              <a:rPr lang="nl-NL" dirty="0" smtClean="0"/>
              <a:t>Ontwerp nieuwe website 2017</a:t>
            </a: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1197312"/>
            <a:ext cx="5263486" cy="50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vak 3"/>
          <p:cNvSpPr txBox="1"/>
          <p:nvPr/>
        </p:nvSpPr>
        <p:spPr>
          <a:xfrm>
            <a:off x="5652120" y="1311711"/>
            <a:ext cx="2954655" cy="4308872"/>
          </a:xfrm>
          <a:prstGeom prst="rect">
            <a:avLst/>
          </a:prstGeom>
          <a:noFill/>
        </p:spPr>
        <p:txBody>
          <a:bodyPr wrap="none" rtlCol="0">
            <a:spAutoFit/>
          </a:bodyPr>
          <a:lstStyle/>
          <a:p>
            <a:pPr marL="342900" indent="-342900">
              <a:buFont typeface="Arial" charset="0"/>
              <a:buChar char="•"/>
            </a:pPr>
            <a:r>
              <a:rPr lang="nl-NL" sz="1800" dirty="0" err="1" smtClean="0"/>
              <a:t>Responsive</a:t>
            </a:r>
            <a:endParaRPr lang="nl-NL" sz="1800" dirty="0" smtClean="0"/>
          </a:p>
          <a:p>
            <a:pPr marL="342900" indent="-342900">
              <a:buFont typeface="Arial" charset="0"/>
              <a:buChar char="•"/>
            </a:pPr>
            <a:endParaRPr lang="nl-NL" sz="1800" dirty="0" smtClean="0"/>
          </a:p>
          <a:p>
            <a:pPr marL="342900" indent="-342900">
              <a:buFont typeface="Arial" charset="0"/>
              <a:buChar char="•"/>
            </a:pPr>
            <a:r>
              <a:rPr lang="nl-NL" sz="1800" dirty="0"/>
              <a:t>H</a:t>
            </a:r>
            <a:r>
              <a:rPr lang="nl-NL" sz="1800" dirty="0" smtClean="0"/>
              <a:t>uisstijl en icoontjes</a:t>
            </a:r>
          </a:p>
          <a:p>
            <a:pPr marL="342900" indent="-342900">
              <a:buFont typeface="Arial" charset="0"/>
              <a:buChar char="•"/>
            </a:pPr>
            <a:endParaRPr lang="nl-NL" sz="1800" dirty="0" smtClean="0"/>
          </a:p>
          <a:p>
            <a:pPr marL="342900" indent="-342900">
              <a:buFont typeface="Arial" charset="0"/>
              <a:buChar char="•"/>
            </a:pPr>
            <a:r>
              <a:rPr lang="nl-NL" sz="1800" dirty="0" smtClean="0"/>
              <a:t>Email trajecten</a:t>
            </a:r>
          </a:p>
          <a:p>
            <a:pPr marL="342900" indent="-342900">
              <a:buFont typeface="Arial" charset="0"/>
              <a:buChar char="•"/>
            </a:pPr>
            <a:endParaRPr lang="nl-NL" sz="1800" dirty="0" smtClean="0"/>
          </a:p>
          <a:p>
            <a:pPr marL="342900" indent="-342900">
              <a:buFont typeface="Arial" charset="0"/>
              <a:buChar char="•"/>
            </a:pPr>
            <a:r>
              <a:rPr lang="nl-NL" sz="1800" dirty="0" smtClean="0"/>
              <a:t>Cross-website </a:t>
            </a:r>
            <a:r>
              <a:rPr lang="nl-NL" sz="1800" dirty="0" err="1" smtClean="0"/>
              <a:t>analytics</a:t>
            </a:r>
            <a:endParaRPr lang="nl-NL" sz="1800" dirty="0" smtClean="0"/>
          </a:p>
          <a:p>
            <a:r>
              <a:rPr lang="nl-NL" sz="1800" dirty="0"/>
              <a:t> </a:t>
            </a:r>
            <a:r>
              <a:rPr lang="nl-NL" sz="1800" dirty="0" smtClean="0"/>
              <a:t>    en tag manager</a:t>
            </a:r>
          </a:p>
          <a:p>
            <a:pPr marL="342900" indent="-342900">
              <a:buFont typeface="Arial" charset="0"/>
              <a:buChar char="•"/>
            </a:pPr>
            <a:endParaRPr lang="nl-NL" sz="1800" dirty="0" smtClean="0"/>
          </a:p>
          <a:p>
            <a:pPr marL="342900" indent="-342900">
              <a:buFont typeface="Arial" charset="0"/>
              <a:buChar char="•"/>
            </a:pPr>
            <a:r>
              <a:rPr lang="nl-NL" sz="1800" dirty="0" err="1" smtClean="0"/>
              <a:t>Social</a:t>
            </a:r>
            <a:r>
              <a:rPr lang="nl-NL" sz="1800" dirty="0" smtClean="0"/>
              <a:t> media </a:t>
            </a:r>
            <a:r>
              <a:rPr lang="nl-NL" sz="1800" dirty="0" err="1" smtClean="0"/>
              <a:t>strategy</a:t>
            </a:r>
            <a:endParaRPr lang="nl-NL" sz="1800" dirty="0" smtClean="0"/>
          </a:p>
          <a:p>
            <a:pPr marL="342900" indent="-342900">
              <a:buFont typeface="Arial" charset="0"/>
              <a:buChar char="•"/>
            </a:pPr>
            <a:endParaRPr lang="nl-NL" sz="1800" dirty="0" smtClean="0"/>
          </a:p>
          <a:p>
            <a:pPr marL="342900" indent="-342900">
              <a:buFont typeface="Arial" charset="0"/>
              <a:buChar char="•"/>
            </a:pPr>
            <a:r>
              <a:rPr lang="nl-NL" sz="1800" dirty="0" smtClean="0"/>
              <a:t>Ontsluiten content en </a:t>
            </a:r>
          </a:p>
          <a:p>
            <a:r>
              <a:rPr lang="nl-NL" sz="1800" dirty="0"/>
              <a:t> </a:t>
            </a:r>
            <a:r>
              <a:rPr lang="nl-NL" sz="1800" dirty="0" smtClean="0"/>
              <a:t>    acties</a:t>
            </a:r>
          </a:p>
          <a:p>
            <a:pPr marL="342900" indent="-342900">
              <a:buFont typeface="Arial" charset="0"/>
              <a:buChar char="•"/>
            </a:pPr>
            <a:endParaRPr lang="nl-NL" sz="2000" dirty="0" smtClean="0"/>
          </a:p>
          <a:p>
            <a:pPr marL="342900" indent="-342900">
              <a:buFont typeface="Arial" charset="0"/>
              <a:buChar char="•"/>
            </a:pPr>
            <a:endParaRPr lang="nl-NL" sz="2000" dirty="0"/>
          </a:p>
        </p:txBody>
      </p:sp>
      <p:sp>
        <p:nvSpPr>
          <p:cNvPr id="5" name="Tekstvak 4"/>
          <p:cNvSpPr txBox="1"/>
          <p:nvPr/>
        </p:nvSpPr>
        <p:spPr>
          <a:xfrm>
            <a:off x="293192" y="6237312"/>
            <a:ext cx="7879208" cy="369332"/>
          </a:xfrm>
          <a:prstGeom prst="rect">
            <a:avLst/>
          </a:prstGeom>
          <a:noFill/>
        </p:spPr>
        <p:txBody>
          <a:bodyPr wrap="none" rtlCol="0">
            <a:spAutoFit/>
          </a:bodyPr>
          <a:lstStyle/>
          <a:p>
            <a:r>
              <a:rPr lang="nl-NL" sz="1800" dirty="0" smtClean="0"/>
              <a:t>Regionaal nieuws onder : </a:t>
            </a:r>
            <a:r>
              <a:rPr lang="nl-NL" sz="1800" i="1" dirty="0" smtClean="0"/>
              <a:t>Kom in Actie -&gt; Meer doen -&gt; Amnesty in je buurt</a:t>
            </a:r>
          </a:p>
        </p:txBody>
      </p:sp>
    </p:spTree>
    <p:extLst>
      <p:ext uri="{BB962C8B-B14F-4D97-AF65-F5344CB8AC3E}">
        <p14:creationId xmlns:p14="http://schemas.microsoft.com/office/powerpoint/2010/main" val="3950795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242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92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5340"/>
            <a:ext cx="2034531" cy="461665"/>
          </a:xfrm>
          <a:prstGeom prst="rect">
            <a:avLst/>
          </a:prstGeom>
          <a:noFill/>
        </p:spPr>
        <p:txBody>
          <a:bodyPr wrap="none" rtlCol="0">
            <a:spAutoFit/>
          </a:bodyPr>
          <a:lstStyle/>
          <a:p>
            <a:r>
              <a:rPr lang="nl-NL" dirty="0" err="1" smtClean="0"/>
              <a:t>Social</a:t>
            </a:r>
            <a:r>
              <a:rPr lang="nl-NL" dirty="0" smtClean="0"/>
              <a:t> Media </a:t>
            </a:r>
            <a:endParaRPr lang="nl-NL" dirty="0"/>
          </a:p>
        </p:txBody>
      </p:sp>
      <p:sp>
        <p:nvSpPr>
          <p:cNvPr id="5" name="Tekstvak 4"/>
          <p:cNvSpPr txBox="1"/>
          <p:nvPr/>
        </p:nvSpPr>
        <p:spPr>
          <a:xfrm>
            <a:off x="395536" y="1268760"/>
            <a:ext cx="2085827" cy="461665"/>
          </a:xfrm>
          <a:prstGeom prst="rect">
            <a:avLst/>
          </a:prstGeom>
          <a:noFill/>
        </p:spPr>
        <p:txBody>
          <a:bodyPr wrap="none" rtlCol="0">
            <a:spAutoFit/>
          </a:bodyPr>
          <a:lstStyle/>
          <a:p>
            <a:r>
              <a:rPr lang="nl-NL" dirty="0" smtClean="0"/>
              <a:t>Onze kanalen</a:t>
            </a:r>
          </a:p>
        </p:txBody>
      </p:sp>
      <p:pic>
        <p:nvPicPr>
          <p:cNvPr id="2253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3573096"/>
            <a:ext cx="728745"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113" y="4941168"/>
            <a:ext cx="727295" cy="7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2"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9138" y="1988928"/>
            <a:ext cx="797008" cy="7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vak 1"/>
          <p:cNvSpPr txBox="1"/>
          <p:nvPr/>
        </p:nvSpPr>
        <p:spPr>
          <a:xfrm>
            <a:off x="1311145" y="3404899"/>
            <a:ext cx="7840608" cy="1200329"/>
          </a:xfrm>
          <a:prstGeom prst="rect">
            <a:avLst/>
          </a:prstGeom>
          <a:noFill/>
        </p:spPr>
        <p:txBody>
          <a:bodyPr wrap="none" rtlCol="0">
            <a:spAutoFit/>
          </a:bodyPr>
          <a:lstStyle/>
          <a:p>
            <a:r>
              <a:rPr lang="nl-NL" sz="1800" dirty="0"/>
              <a:t>D</a:t>
            </a:r>
            <a:r>
              <a:rPr lang="nl-NL" sz="1800" dirty="0" smtClean="0"/>
              <a:t>oet </a:t>
            </a:r>
            <a:r>
              <a:rPr lang="nl-NL" sz="1800" dirty="0"/>
              <a:t>het vooral goed op het moment dat we midden in </a:t>
            </a:r>
            <a:r>
              <a:rPr lang="nl-NL" sz="1800" dirty="0" smtClean="0"/>
              <a:t>de actualiteit </a:t>
            </a:r>
            <a:r>
              <a:rPr lang="nl-NL" sz="1800" dirty="0"/>
              <a:t>zitten. </a:t>
            </a:r>
            <a:endParaRPr lang="nl-NL" sz="1800" dirty="0" smtClean="0"/>
          </a:p>
          <a:p>
            <a:r>
              <a:rPr lang="nl-NL" sz="1800" dirty="0" smtClean="0"/>
              <a:t>Dan </a:t>
            </a:r>
            <a:r>
              <a:rPr lang="nl-NL" sz="1800" dirty="0"/>
              <a:t>zijn we heel relevant en worden we (heel) veel </a:t>
            </a:r>
            <a:r>
              <a:rPr lang="nl-NL" sz="1800" dirty="0" err="1"/>
              <a:t>geretweet</a:t>
            </a:r>
            <a:r>
              <a:rPr lang="nl-NL" sz="1800" dirty="0"/>
              <a:t>. </a:t>
            </a:r>
            <a:endParaRPr lang="nl-NL" sz="1800" dirty="0" smtClean="0"/>
          </a:p>
          <a:p>
            <a:r>
              <a:rPr lang="nl-NL" sz="1800" dirty="0" smtClean="0"/>
              <a:t>Daarnaast </a:t>
            </a:r>
            <a:r>
              <a:rPr lang="nl-NL" sz="1800" dirty="0"/>
              <a:t>is het een goed kanaal om invloedrijke personen te bereiken </a:t>
            </a:r>
            <a:endParaRPr lang="nl-NL" sz="1800" dirty="0" smtClean="0"/>
          </a:p>
          <a:p>
            <a:r>
              <a:rPr lang="nl-NL" sz="1800" dirty="0" smtClean="0"/>
              <a:t>en </a:t>
            </a:r>
            <a:r>
              <a:rPr lang="nl-NL" sz="1800" dirty="0"/>
              <a:t>onze acties, rapporten en nieuws te delen. </a:t>
            </a:r>
          </a:p>
        </p:txBody>
      </p:sp>
      <p:sp>
        <p:nvSpPr>
          <p:cNvPr id="11" name="Tekstvak 10"/>
          <p:cNvSpPr txBox="1"/>
          <p:nvPr/>
        </p:nvSpPr>
        <p:spPr>
          <a:xfrm>
            <a:off x="1303392" y="4833698"/>
            <a:ext cx="7891904" cy="1477328"/>
          </a:xfrm>
          <a:prstGeom prst="rect">
            <a:avLst/>
          </a:prstGeom>
          <a:noFill/>
        </p:spPr>
        <p:txBody>
          <a:bodyPr wrap="none" rtlCol="0">
            <a:spAutoFit/>
          </a:bodyPr>
          <a:lstStyle/>
          <a:p>
            <a:r>
              <a:rPr lang="nl-NL" sz="1800" dirty="0"/>
              <a:t>Instagram is onze snelste groeier </a:t>
            </a:r>
            <a:r>
              <a:rPr lang="nl-NL" sz="1800" dirty="0" smtClean="0"/>
              <a:t>een </a:t>
            </a:r>
            <a:r>
              <a:rPr lang="nl-NL" sz="1800" dirty="0"/>
              <a:t>kanaal wat we nog aan het uitvinden </a:t>
            </a:r>
            <a:endParaRPr lang="nl-NL" sz="1800" dirty="0" smtClean="0"/>
          </a:p>
          <a:p>
            <a:r>
              <a:rPr lang="nl-NL" sz="1800" dirty="0" smtClean="0"/>
              <a:t>zijn</a:t>
            </a:r>
            <a:r>
              <a:rPr lang="nl-NL" sz="1800" dirty="0"/>
              <a:t>. Ondertussen groeit het aantal mensen dat onze berichten waardeert </a:t>
            </a:r>
            <a:endParaRPr lang="nl-NL" sz="1800" dirty="0" smtClean="0"/>
          </a:p>
          <a:p>
            <a:r>
              <a:rPr lang="nl-NL" sz="1800" dirty="0" smtClean="0"/>
              <a:t>sneller </a:t>
            </a:r>
            <a:r>
              <a:rPr lang="nl-NL" sz="1800" dirty="0"/>
              <a:t>dan op Facebook en Twitter samen. </a:t>
            </a:r>
            <a:endParaRPr lang="nl-NL" sz="1800" dirty="0" smtClean="0"/>
          </a:p>
          <a:p>
            <a:r>
              <a:rPr lang="nl-NL" sz="1800" dirty="0" smtClean="0"/>
              <a:t>Op </a:t>
            </a:r>
            <a:r>
              <a:rPr lang="nl-NL" sz="1800" dirty="0"/>
              <a:t>Instagram delen we vooral minder 'zware' onderwerpen </a:t>
            </a:r>
            <a:r>
              <a:rPr lang="nl-NL" sz="1800" dirty="0" smtClean="0"/>
              <a:t>maar </a:t>
            </a:r>
            <a:r>
              <a:rPr lang="nl-NL" sz="1800" dirty="0"/>
              <a:t>leggen </a:t>
            </a:r>
            <a:endParaRPr lang="nl-NL" sz="1800" dirty="0" smtClean="0"/>
          </a:p>
          <a:p>
            <a:r>
              <a:rPr lang="nl-NL" sz="1800" dirty="0" smtClean="0"/>
              <a:t>we </a:t>
            </a:r>
            <a:r>
              <a:rPr lang="nl-NL" sz="1800" dirty="0"/>
              <a:t>juist het accent op de leuke-mooie-inspirerende kant van ons werk.  </a:t>
            </a:r>
          </a:p>
        </p:txBody>
      </p:sp>
      <p:sp>
        <p:nvSpPr>
          <p:cNvPr id="12" name="Tekstvak 11"/>
          <p:cNvSpPr txBox="1"/>
          <p:nvPr/>
        </p:nvSpPr>
        <p:spPr>
          <a:xfrm>
            <a:off x="1295468" y="1916832"/>
            <a:ext cx="7853432" cy="1200329"/>
          </a:xfrm>
          <a:prstGeom prst="rect">
            <a:avLst/>
          </a:prstGeom>
          <a:noFill/>
        </p:spPr>
        <p:txBody>
          <a:bodyPr wrap="none" rtlCol="0">
            <a:spAutoFit/>
          </a:bodyPr>
          <a:lstStyle/>
          <a:p>
            <a:r>
              <a:rPr lang="nl-NL" sz="1800" dirty="0"/>
              <a:t>We hebben </a:t>
            </a:r>
            <a:r>
              <a:rPr lang="nl-NL" sz="1800" dirty="0" smtClean="0"/>
              <a:t>vergeleken </a:t>
            </a:r>
            <a:r>
              <a:rPr lang="nl-NL" sz="1800" dirty="0"/>
              <a:t>met vergelijkbare </a:t>
            </a:r>
            <a:r>
              <a:rPr lang="nl-NL" sz="1800" dirty="0" smtClean="0"/>
              <a:t>een </a:t>
            </a:r>
            <a:r>
              <a:rPr lang="nl-NL" sz="1800" dirty="0"/>
              <a:t>zeer hoge </a:t>
            </a:r>
            <a:r>
              <a:rPr lang="nl-NL" sz="1800" dirty="0" smtClean="0"/>
              <a:t>interactiescore.</a:t>
            </a:r>
          </a:p>
          <a:p>
            <a:r>
              <a:rPr lang="nl-NL" sz="1800" dirty="0" smtClean="0"/>
              <a:t>Mensen </a:t>
            </a:r>
            <a:r>
              <a:rPr lang="nl-NL" sz="1800" dirty="0"/>
              <a:t>liken, delen en reageren bovengemiddeld veel op onze berichten. </a:t>
            </a:r>
            <a:endParaRPr lang="nl-NL" sz="1800" dirty="0" smtClean="0"/>
          </a:p>
          <a:p>
            <a:r>
              <a:rPr lang="nl-NL" sz="1800" dirty="0" smtClean="0"/>
              <a:t>Onze </a:t>
            </a:r>
            <a:r>
              <a:rPr lang="nl-NL" sz="1800" dirty="0"/>
              <a:t>best scorende </a:t>
            </a:r>
            <a:r>
              <a:rPr lang="nl-NL" sz="1800" dirty="0" err="1"/>
              <a:t>posts</a:t>
            </a:r>
            <a:r>
              <a:rPr lang="nl-NL" sz="1800" dirty="0"/>
              <a:t> in 2015 bereikten tussen de 500.000 - 1 miljoen </a:t>
            </a:r>
            <a:endParaRPr lang="nl-NL" sz="1800" dirty="0" smtClean="0"/>
          </a:p>
          <a:p>
            <a:r>
              <a:rPr lang="nl-NL" sz="1800" dirty="0" smtClean="0"/>
              <a:t>mensen </a:t>
            </a:r>
            <a:r>
              <a:rPr lang="nl-NL" sz="1800" dirty="0"/>
              <a:t>(!)</a:t>
            </a:r>
          </a:p>
        </p:txBody>
      </p:sp>
    </p:spTree>
    <p:extLst>
      <p:ext uri="{BB962C8B-B14F-4D97-AF65-F5344CB8AC3E}">
        <p14:creationId xmlns:p14="http://schemas.microsoft.com/office/powerpoint/2010/main" val="40651938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242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92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5340"/>
            <a:ext cx="2034531" cy="461665"/>
          </a:xfrm>
          <a:prstGeom prst="rect">
            <a:avLst/>
          </a:prstGeom>
          <a:noFill/>
        </p:spPr>
        <p:txBody>
          <a:bodyPr wrap="none" rtlCol="0">
            <a:spAutoFit/>
          </a:bodyPr>
          <a:lstStyle/>
          <a:p>
            <a:r>
              <a:rPr lang="nl-NL" dirty="0" err="1" smtClean="0"/>
              <a:t>Social</a:t>
            </a:r>
            <a:r>
              <a:rPr lang="nl-NL" dirty="0" smtClean="0"/>
              <a:t> Media </a:t>
            </a:r>
            <a:endParaRPr lang="nl-NL" dirty="0"/>
          </a:p>
        </p:txBody>
      </p:sp>
      <p:sp>
        <p:nvSpPr>
          <p:cNvPr id="5" name="Tekstvak 4"/>
          <p:cNvSpPr txBox="1"/>
          <p:nvPr/>
        </p:nvSpPr>
        <p:spPr>
          <a:xfrm>
            <a:off x="395536" y="1268760"/>
            <a:ext cx="3659976" cy="461665"/>
          </a:xfrm>
          <a:prstGeom prst="rect">
            <a:avLst/>
          </a:prstGeom>
          <a:noFill/>
        </p:spPr>
        <p:txBody>
          <a:bodyPr wrap="none" rtlCol="0">
            <a:spAutoFit/>
          </a:bodyPr>
          <a:lstStyle/>
          <a:p>
            <a:r>
              <a:rPr lang="nl-NL" dirty="0" smtClean="0"/>
              <a:t>Onze </a:t>
            </a:r>
            <a:r>
              <a:rPr lang="nl-NL" dirty="0" err="1" smtClean="0"/>
              <a:t>Social</a:t>
            </a:r>
            <a:r>
              <a:rPr lang="nl-NL" dirty="0" smtClean="0"/>
              <a:t> media cijfers</a:t>
            </a:r>
          </a:p>
        </p:txBody>
      </p:sp>
      <p:sp>
        <p:nvSpPr>
          <p:cNvPr id="4" name="AutoShape 2" descr="https://outlook.office.com/owa/service.svc/s/GetFileAttachment?id=AAMkAGIwZTVkOTNjLTY3OWMtNGM3Mi1iYjE3LTg4MDIzNmI4OWNlNwBGAAAAAACCGAmXh%2BDYQ4POYwYyWtpKBwAvBmOyJyveTbWski6tFzTPAAAAAAEJAAAvBmOyJyveTbWski6tFzTPAAEzC8RYAAABEgAQAIhorgoDKsxMlr9f7%2BNB9fE%3D&amp;X-OWA-CANARY=WmHvESKy1UyaZEMx_fhaphDxZDSjDNQYWpku2GD1Q6X8PhUR2sC2zoCECCJIDf-aFcE5DfGnCT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356992"/>
            <a:ext cx="6591595" cy="3216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916832"/>
            <a:ext cx="745807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4515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line25.com/wp-content/uploads/2015/responsiv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45753"/>
            <a:ext cx="9144000" cy="6339842"/>
          </a:xfrm>
          <a:prstGeom prst="rect">
            <a:avLst/>
          </a:prstGeom>
          <a:noFill/>
          <a:extLst>
            <a:ext uri="{909E8E84-426E-40DD-AFC4-6F175D3DCCD1}">
              <a14:hiddenFill xmlns:a14="http://schemas.microsoft.com/office/drawing/2010/main">
                <a:solidFill>
                  <a:srgbClr val="FFFFFF"/>
                </a:solidFill>
              </a14:hiddenFill>
            </a:ext>
          </a:extLst>
        </p:spPr>
      </p:pic>
      <p:sp>
        <p:nvSpPr>
          <p:cNvPr id="9" name="Tijdelijke aanduiding voor voettekst 5"/>
          <p:cNvSpPr>
            <a:spLocks noGrp="1"/>
          </p:cNvSpPr>
          <p:nvPr>
            <p:ph type="ftr" sz="quarter" idx="11"/>
          </p:nvPr>
        </p:nvSpPr>
        <p:spPr>
          <a:xfrm>
            <a:off x="-242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592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5340"/>
            <a:ext cx="3164649" cy="461665"/>
          </a:xfrm>
          <a:prstGeom prst="rect">
            <a:avLst/>
          </a:prstGeom>
          <a:noFill/>
        </p:spPr>
        <p:txBody>
          <a:bodyPr wrap="none" rtlCol="0">
            <a:spAutoFit/>
          </a:bodyPr>
          <a:lstStyle/>
          <a:p>
            <a:r>
              <a:rPr lang="nl-NL" dirty="0" err="1" smtClean="0"/>
              <a:t>Responsive</a:t>
            </a:r>
            <a:r>
              <a:rPr lang="nl-NL" dirty="0" smtClean="0"/>
              <a:t> websites </a:t>
            </a:r>
            <a:endParaRPr lang="nl-NL" dirty="0"/>
          </a:p>
        </p:txBody>
      </p:sp>
      <p:sp>
        <p:nvSpPr>
          <p:cNvPr id="2" name="Tekstvak 1"/>
          <p:cNvSpPr txBox="1"/>
          <p:nvPr/>
        </p:nvSpPr>
        <p:spPr>
          <a:xfrm>
            <a:off x="467544" y="5661248"/>
            <a:ext cx="7000634" cy="923330"/>
          </a:xfrm>
          <a:prstGeom prst="rect">
            <a:avLst/>
          </a:prstGeom>
          <a:noFill/>
        </p:spPr>
        <p:txBody>
          <a:bodyPr wrap="none" rtlCol="0">
            <a:spAutoFit/>
          </a:bodyPr>
          <a:lstStyle/>
          <a:p>
            <a:pPr marL="285750" indent="-285750">
              <a:buFont typeface="Arial" charset="0"/>
              <a:buChar char="•"/>
            </a:pPr>
            <a:r>
              <a:rPr lang="nl-NL" sz="1800" dirty="0" smtClean="0"/>
              <a:t>20</a:t>
            </a:r>
            <a:r>
              <a:rPr lang="nl-NL" sz="1800" dirty="0"/>
              <a:t>% van de </a:t>
            </a:r>
            <a:r>
              <a:rPr lang="nl-NL" sz="1800" dirty="0" err="1"/>
              <a:t>millennials</a:t>
            </a:r>
            <a:r>
              <a:rPr lang="nl-NL" sz="1800" dirty="0"/>
              <a:t> ‘mobile </a:t>
            </a:r>
            <a:r>
              <a:rPr lang="nl-NL" sz="1800" dirty="0" err="1"/>
              <a:t>only</a:t>
            </a:r>
            <a:r>
              <a:rPr lang="nl-NL" sz="1800" dirty="0" smtClean="0"/>
              <a:t>’</a:t>
            </a:r>
          </a:p>
          <a:p>
            <a:pPr marL="285750" indent="-285750">
              <a:buFont typeface="Arial" charset="0"/>
              <a:buChar char="•"/>
            </a:pPr>
            <a:r>
              <a:rPr lang="nl-NL" sz="1800" dirty="0" smtClean="0"/>
              <a:t>60</a:t>
            </a:r>
            <a:r>
              <a:rPr lang="nl-NL" sz="1800" dirty="0"/>
              <a:t>% van de mensen opent mail en </a:t>
            </a:r>
            <a:r>
              <a:rPr lang="nl-NL" sz="1800" dirty="0" smtClean="0"/>
              <a:t>websites </a:t>
            </a:r>
            <a:r>
              <a:rPr lang="nl-NL" sz="1800" dirty="0"/>
              <a:t>op mobiel en </a:t>
            </a:r>
            <a:r>
              <a:rPr lang="nl-NL" sz="1800" dirty="0" smtClean="0"/>
              <a:t>tablet</a:t>
            </a:r>
            <a:endParaRPr lang="nl-NL" sz="1800" dirty="0"/>
          </a:p>
          <a:p>
            <a:pPr marL="285750" indent="-285750">
              <a:buFont typeface="Arial" charset="0"/>
              <a:buChar char="•"/>
            </a:pPr>
            <a:r>
              <a:rPr lang="nl-NL" sz="1800" dirty="0"/>
              <a:t>mobiele internet is inmiddels groter dan het desktop internet</a:t>
            </a:r>
          </a:p>
        </p:txBody>
      </p:sp>
    </p:spTree>
    <p:extLst>
      <p:ext uri="{BB962C8B-B14F-4D97-AF65-F5344CB8AC3E}">
        <p14:creationId xmlns:p14="http://schemas.microsoft.com/office/powerpoint/2010/main" val="4252549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1016"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229"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0613" y="159023"/>
            <a:ext cx="2720617" cy="461665"/>
          </a:xfrm>
          <a:prstGeom prst="rect">
            <a:avLst/>
          </a:prstGeom>
          <a:noFill/>
        </p:spPr>
        <p:txBody>
          <a:bodyPr wrap="none" rtlCol="0">
            <a:spAutoFit/>
          </a:bodyPr>
          <a:lstStyle/>
          <a:p>
            <a:r>
              <a:rPr lang="nl-NL" dirty="0" smtClean="0"/>
              <a:t>1997 - actiepagina</a:t>
            </a:r>
            <a:endParaRPr lang="nl-NL" dirty="0"/>
          </a:p>
        </p:txBody>
      </p:sp>
      <p:pic>
        <p:nvPicPr>
          <p:cNvPr id="2050" name="Picture 2" descr="Z:\amnesty\amnesty_website_1997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613" y="980728"/>
            <a:ext cx="7757771"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042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1"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3"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90418"/>
            <a:ext cx="4552849" cy="461665"/>
          </a:xfrm>
          <a:prstGeom prst="rect">
            <a:avLst/>
          </a:prstGeom>
          <a:noFill/>
        </p:spPr>
        <p:txBody>
          <a:bodyPr wrap="none" rtlCol="0">
            <a:spAutoFit/>
          </a:bodyPr>
          <a:lstStyle/>
          <a:p>
            <a:r>
              <a:rPr lang="nl-NL" dirty="0" smtClean="0"/>
              <a:t>1997 – nieuws en persberichten</a:t>
            </a:r>
            <a:endParaRPr lang="nl-NL" dirty="0"/>
          </a:p>
        </p:txBody>
      </p:sp>
      <p:pic>
        <p:nvPicPr>
          <p:cNvPr id="3074" name="Picture 2" descr="Z:\amnesty\amnesty_website_1997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3" y="980728"/>
            <a:ext cx="7163360"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551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9785"/>
            <a:ext cx="2959465" cy="461665"/>
          </a:xfrm>
          <a:prstGeom prst="rect">
            <a:avLst/>
          </a:prstGeom>
          <a:noFill/>
        </p:spPr>
        <p:txBody>
          <a:bodyPr wrap="none" rtlCol="0">
            <a:spAutoFit/>
          </a:bodyPr>
          <a:lstStyle/>
          <a:p>
            <a:r>
              <a:rPr lang="nl-NL" dirty="0" smtClean="0"/>
              <a:t>1998 – speels menu</a:t>
            </a:r>
            <a:endParaRPr lang="nl-NL" dirty="0"/>
          </a:p>
        </p:txBody>
      </p:sp>
      <p:pic>
        <p:nvPicPr>
          <p:cNvPr id="4098" name="Picture 2" descr="Z:\amnesty\amnesty_website_1998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81288"/>
            <a:ext cx="7265039"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0424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79785"/>
            <a:ext cx="5785558" cy="461665"/>
          </a:xfrm>
          <a:prstGeom prst="rect">
            <a:avLst/>
          </a:prstGeom>
          <a:noFill/>
        </p:spPr>
        <p:txBody>
          <a:bodyPr wrap="none" rtlCol="0">
            <a:spAutoFit/>
          </a:bodyPr>
          <a:lstStyle/>
          <a:p>
            <a:r>
              <a:rPr lang="nl-NL" dirty="0" smtClean="0"/>
              <a:t>1998 – nieuwsoverzicht en persberichten</a:t>
            </a:r>
            <a:endParaRPr lang="nl-NL" dirty="0"/>
          </a:p>
        </p:txBody>
      </p:sp>
      <p:pic>
        <p:nvPicPr>
          <p:cNvPr id="5122" name="Picture 2" descr="Z:\amnesty\amnesty_website_1998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980728"/>
            <a:ext cx="6521002"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24457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69152"/>
            <a:ext cx="3696846" cy="461665"/>
          </a:xfrm>
          <a:prstGeom prst="rect">
            <a:avLst/>
          </a:prstGeom>
          <a:noFill/>
        </p:spPr>
        <p:txBody>
          <a:bodyPr wrap="none" rtlCol="0">
            <a:spAutoFit/>
          </a:bodyPr>
          <a:lstStyle/>
          <a:p>
            <a:r>
              <a:rPr lang="nl-NL" dirty="0" smtClean="0"/>
              <a:t>1999 – menu in </a:t>
            </a:r>
            <a:r>
              <a:rPr lang="nl-NL" dirty="0" err="1" smtClean="0"/>
              <a:t>linkerbalk</a:t>
            </a:r>
            <a:endParaRPr lang="nl-NL" dirty="0"/>
          </a:p>
        </p:txBody>
      </p:sp>
      <p:pic>
        <p:nvPicPr>
          <p:cNvPr id="6146" name="Picture 2" descr="Z:\amnesty\amnesty_website_1999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3" y="1052736"/>
            <a:ext cx="6860793"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159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1"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3"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78203" y="159023"/>
            <a:ext cx="870751" cy="461665"/>
          </a:xfrm>
          <a:prstGeom prst="rect">
            <a:avLst/>
          </a:prstGeom>
          <a:noFill/>
        </p:spPr>
        <p:txBody>
          <a:bodyPr wrap="none" rtlCol="0">
            <a:spAutoFit/>
          </a:bodyPr>
          <a:lstStyle/>
          <a:p>
            <a:r>
              <a:rPr lang="nl-NL" dirty="0" smtClean="0"/>
              <a:t>1999</a:t>
            </a:r>
            <a:endParaRPr lang="nl-NL" dirty="0"/>
          </a:p>
        </p:txBody>
      </p:sp>
      <p:pic>
        <p:nvPicPr>
          <p:cNvPr id="7170" name="Picture 2" descr="Z:\amnesty\amnesty_website_1999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3" y="980728"/>
            <a:ext cx="6868571"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8072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jdelijke aanduiding voor voettekst 5"/>
          <p:cNvSpPr>
            <a:spLocks noGrp="1"/>
          </p:cNvSpPr>
          <p:nvPr>
            <p:ph type="ftr" sz="quarter" idx="11"/>
          </p:nvPr>
        </p:nvSpPr>
        <p:spPr>
          <a:xfrm>
            <a:off x="0" y="-1636"/>
            <a:ext cx="9144000" cy="6207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nl-NL" dirty="0"/>
          </a:p>
        </p:txBody>
      </p:sp>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8344" y="11088"/>
            <a:ext cx="143827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vak 2"/>
          <p:cNvSpPr txBox="1"/>
          <p:nvPr/>
        </p:nvSpPr>
        <p:spPr>
          <a:xfrm>
            <a:off x="245503" y="159023"/>
            <a:ext cx="1212191" cy="461665"/>
          </a:xfrm>
          <a:prstGeom prst="rect">
            <a:avLst/>
          </a:prstGeom>
          <a:noFill/>
        </p:spPr>
        <p:txBody>
          <a:bodyPr wrap="none" rtlCol="0">
            <a:spAutoFit/>
          </a:bodyPr>
          <a:lstStyle/>
          <a:p>
            <a:r>
              <a:rPr lang="nl-NL" dirty="0" smtClean="0"/>
              <a:t>2000 – </a:t>
            </a:r>
            <a:endParaRPr lang="nl-NL" dirty="0"/>
          </a:p>
        </p:txBody>
      </p:sp>
      <p:pic>
        <p:nvPicPr>
          <p:cNvPr id="8194" name="Picture 2" descr="Z:\amnesty\amnesty_website_2000_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203" y="980728"/>
            <a:ext cx="7931907" cy="50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123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2206</TotalTime>
  <Words>523</Words>
  <Application>Microsoft Office PowerPoint</Application>
  <PresentationFormat>Diavoorstelling (4:3)</PresentationFormat>
  <Paragraphs>100</Paragraphs>
  <Slides>25</Slides>
  <Notes>25</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Kantoorthema</vt:lpstr>
      <vt:lpstr>De Amnesty website Presentatie Webmasterdag   </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Manager>Amnesty International</Manager>
  <Company>Amnesty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Prasand Baidjnath Misier</dc:creator>
  <cp:lastModifiedBy>Prasand Baidjnath Misier</cp:lastModifiedBy>
  <cp:revision>90</cp:revision>
  <dcterms:created xsi:type="dcterms:W3CDTF">2016-11-02T09:45:34Z</dcterms:created>
  <dcterms:modified xsi:type="dcterms:W3CDTF">2016-11-21T08:43:59Z</dcterms:modified>
</cp:coreProperties>
</file>